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3"/>
  </p:notesMasterIdLst>
  <p:handoutMasterIdLst>
    <p:handoutMasterId r:id="rId24"/>
  </p:handoutMasterIdLst>
  <p:sldIdLst>
    <p:sldId id="309" r:id="rId5"/>
    <p:sldId id="324" r:id="rId6"/>
    <p:sldId id="325" r:id="rId7"/>
    <p:sldId id="306" r:id="rId8"/>
    <p:sldId id="310" r:id="rId9"/>
    <p:sldId id="305" r:id="rId10"/>
    <p:sldId id="312" r:id="rId11"/>
    <p:sldId id="313" r:id="rId12"/>
    <p:sldId id="314" r:id="rId13"/>
    <p:sldId id="315" r:id="rId14"/>
    <p:sldId id="316" r:id="rId15"/>
    <p:sldId id="277" r:id="rId16"/>
    <p:sldId id="289" r:id="rId17"/>
    <p:sldId id="300" r:id="rId18"/>
    <p:sldId id="319" r:id="rId19"/>
    <p:sldId id="322" r:id="rId20"/>
    <p:sldId id="326" r:id="rId21"/>
    <p:sldId id="32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showGuides="1">
      <p:cViewPr varScale="1">
        <p:scale>
          <a:sx n="85" d="100"/>
          <a:sy n="85" d="100"/>
        </p:scale>
        <p:origin x="590" y="62"/>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9/19/2022</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9/19/2022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961487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1566397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dirty="0"/>
          </a:p>
        </p:txBody>
      </p:sp>
    </p:spTree>
    <p:extLst>
      <p:ext uri="{BB962C8B-B14F-4D97-AF65-F5344CB8AC3E}">
        <p14:creationId xmlns:p14="http://schemas.microsoft.com/office/powerpoint/2010/main" val="4053204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2986064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1238347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16</a:t>
            </a:fld>
            <a:endParaRPr lang="en-US" dirty="0"/>
          </a:p>
        </p:txBody>
      </p:sp>
    </p:spTree>
    <p:extLst>
      <p:ext uri="{BB962C8B-B14F-4D97-AF65-F5344CB8AC3E}">
        <p14:creationId xmlns:p14="http://schemas.microsoft.com/office/powerpoint/2010/main" val="908476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2993549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1182114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3083818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2499145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1617935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3035986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355034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1672268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212751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9/19/2022</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9/19/2022</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3" descr="A group of people posing for the camera&#10;&#10;Description generated with very high confidence"/>
          <p:cNvPicPr preferRelativeResize="0"/>
          <p:nvPr/>
        </p:nvPicPr>
        <p:blipFill rotWithShape="1">
          <a:blip r:embed="rId3">
            <a:alphaModFix/>
          </a:blip>
          <a:srcRect t="15378" r="-3" b="15373"/>
          <a:stretch/>
        </p:blipFill>
        <p:spPr>
          <a:xfrm>
            <a:off x="3649725" y="-41741"/>
            <a:ext cx="4609359" cy="2426373"/>
          </a:xfrm>
          <a:custGeom>
            <a:avLst/>
            <a:gdLst/>
            <a:ahLst/>
            <a:cxnLst/>
            <a:rect l="l" t="t" r="r" b="b"/>
            <a:pathLst>
              <a:path w="4609359" h="2130473" extrusionOk="0">
                <a:moveTo>
                  <a:pt x="986689" y="0"/>
                </a:moveTo>
                <a:lnTo>
                  <a:pt x="4609359" y="0"/>
                </a:lnTo>
                <a:lnTo>
                  <a:pt x="3622670" y="2130473"/>
                </a:lnTo>
                <a:lnTo>
                  <a:pt x="0" y="2130473"/>
                </a:lnTo>
                <a:close/>
              </a:path>
            </a:pathLst>
          </a:custGeom>
          <a:noFill/>
          <a:ln>
            <a:noFill/>
          </a:ln>
        </p:spPr>
      </p:pic>
      <p:pic>
        <p:nvPicPr>
          <p:cNvPr id="92" name="Google Shape;92;p13" descr="A large sign above the front of a building&#10;&#10;Description generated with very high confidence"/>
          <p:cNvPicPr preferRelativeResize="0"/>
          <p:nvPr/>
        </p:nvPicPr>
        <p:blipFill rotWithShape="1">
          <a:blip r:embed="rId4">
            <a:alphaModFix/>
          </a:blip>
          <a:srcRect t="35118" r="2" b="17274"/>
          <a:stretch/>
        </p:blipFill>
        <p:spPr>
          <a:xfrm>
            <a:off x="12698" y="-20870"/>
            <a:ext cx="4685614" cy="2405502"/>
          </a:xfrm>
          <a:custGeom>
            <a:avLst/>
            <a:gdLst/>
            <a:ahLst/>
            <a:cxnLst/>
            <a:rect l="l" t="t" r="r" b="b"/>
            <a:pathLst>
              <a:path w="4475140" h="2130473" extrusionOk="0">
                <a:moveTo>
                  <a:pt x="0" y="0"/>
                </a:moveTo>
                <a:lnTo>
                  <a:pt x="1074821" y="0"/>
                </a:lnTo>
                <a:lnTo>
                  <a:pt x="1074821" y="239"/>
                </a:lnTo>
                <a:lnTo>
                  <a:pt x="4475140" y="239"/>
                </a:lnTo>
                <a:lnTo>
                  <a:pt x="3488563" y="2130473"/>
                </a:lnTo>
                <a:lnTo>
                  <a:pt x="0" y="2130473"/>
                </a:lnTo>
                <a:close/>
              </a:path>
            </a:pathLst>
          </a:custGeom>
          <a:noFill/>
          <a:ln>
            <a:noFill/>
          </a:ln>
        </p:spPr>
      </p:pic>
      <p:pic>
        <p:nvPicPr>
          <p:cNvPr id="93" name="Google Shape;93;p13" descr="A group of people sitting at a table&#10;&#10;Description generated with very high confidence"/>
          <p:cNvPicPr preferRelativeResize="0"/>
          <p:nvPr/>
        </p:nvPicPr>
        <p:blipFill rotWithShape="1">
          <a:blip r:embed="rId5">
            <a:alphaModFix/>
          </a:blip>
          <a:srcRect t="30138" r="3" b="10194"/>
          <a:stretch/>
        </p:blipFill>
        <p:spPr>
          <a:xfrm>
            <a:off x="7264848" y="-41742"/>
            <a:ext cx="4914454" cy="2426373"/>
          </a:xfrm>
          <a:custGeom>
            <a:avLst/>
            <a:gdLst/>
            <a:ahLst/>
            <a:cxnLst/>
            <a:rect l="l" t="t" r="r" b="b"/>
            <a:pathLst>
              <a:path w="4760659" h="2130473" extrusionOk="0">
                <a:moveTo>
                  <a:pt x="986689" y="0"/>
                </a:moveTo>
                <a:lnTo>
                  <a:pt x="4760659" y="0"/>
                </a:lnTo>
                <a:lnTo>
                  <a:pt x="4760659" y="2130473"/>
                </a:lnTo>
                <a:lnTo>
                  <a:pt x="0" y="2130473"/>
                </a:lnTo>
                <a:close/>
              </a:path>
            </a:pathLst>
          </a:custGeom>
          <a:noFill/>
          <a:ln>
            <a:noFill/>
          </a:ln>
        </p:spPr>
      </p:pic>
      <p:pic>
        <p:nvPicPr>
          <p:cNvPr id="94" name="Google Shape;94;p13" descr="A group of people looking at the camera&#10;&#10;Description generated with very high confidence"/>
          <p:cNvPicPr preferRelativeResize="0"/>
          <p:nvPr/>
        </p:nvPicPr>
        <p:blipFill rotWithShape="1">
          <a:blip r:embed="rId6">
            <a:alphaModFix/>
          </a:blip>
          <a:srcRect r="1" b="27199"/>
          <a:stretch/>
        </p:blipFill>
        <p:spPr>
          <a:xfrm>
            <a:off x="7716860" y="4438580"/>
            <a:ext cx="4475140" cy="2419419"/>
          </a:xfrm>
          <a:custGeom>
            <a:avLst/>
            <a:gdLst/>
            <a:ahLst/>
            <a:cxnLst/>
            <a:rect l="l" t="t" r="r" b="b"/>
            <a:pathLst>
              <a:path w="4475140" h="2174680" extrusionOk="0">
                <a:moveTo>
                  <a:pt x="1006941" y="0"/>
                </a:moveTo>
                <a:lnTo>
                  <a:pt x="4475140" y="0"/>
                </a:lnTo>
                <a:lnTo>
                  <a:pt x="4475140" y="2174680"/>
                </a:lnTo>
                <a:lnTo>
                  <a:pt x="3400319" y="2174680"/>
                </a:lnTo>
                <a:lnTo>
                  <a:pt x="3400319" y="2174202"/>
                </a:lnTo>
                <a:lnTo>
                  <a:pt x="0" y="2174202"/>
                </a:lnTo>
                <a:close/>
              </a:path>
            </a:pathLst>
          </a:custGeom>
          <a:noFill/>
          <a:ln>
            <a:noFill/>
          </a:ln>
        </p:spPr>
      </p:pic>
      <p:pic>
        <p:nvPicPr>
          <p:cNvPr id="95" name="Google Shape;95;p13" descr="A group of people standing in a room&#10;&#10;Description generated with very high confidence"/>
          <p:cNvPicPr preferRelativeResize="0"/>
          <p:nvPr/>
        </p:nvPicPr>
        <p:blipFill rotWithShape="1">
          <a:blip r:embed="rId7">
            <a:alphaModFix/>
          </a:blip>
          <a:srcRect r="-1" b="27961"/>
          <a:stretch/>
        </p:blipFill>
        <p:spPr>
          <a:xfrm>
            <a:off x="4039737" y="4438045"/>
            <a:ext cx="4523640" cy="2419953"/>
          </a:xfrm>
          <a:custGeom>
            <a:avLst/>
            <a:gdLst/>
            <a:ahLst/>
            <a:cxnLst/>
            <a:rect l="l" t="t" r="r" b="b"/>
            <a:pathLst>
              <a:path w="4523640" h="2175160" extrusionOk="0">
                <a:moveTo>
                  <a:pt x="0" y="0"/>
                </a:moveTo>
                <a:lnTo>
                  <a:pt x="4523640" y="0"/>
                </a:lnTo>
                <a:lnTo>
                  <a:pt x="3516256" y="2175160"/>
                </a:lnTo>
                <a:lnTo>
                  <a:pt x="0" y="2175160"/>
                </a:lnTo>
                <a:lnTo>
                  <a:pt x="0" y="2174920"/>
                </a:lnTo>
                <a:lnTo>
                  <a:pt x="14159" y="2174920"/>
                </a:lnTo>
                <a:lnTo>
                  <a:pt x="1021100" y="718"/>
                </a:lnTo>
                <a:lnTo>
                  <a:pt x="0" y="718"/>
                </a:lnTo>
                <a:close/>
              </a:path>
            </a:pathLst>
          </a:custGeom>
          <a:noFill/>
          <a:ln>
            <a:noFill/>
          </a:ln>
        </p:spPr>
      </p:pic>
      <p:pic>
        <p:nvPicPr>
          <p:cNvPr id="96" name="Google Shape;96;p13" descr="A group of people sitting at a table&#10;&#10;Description generated with very high confidence"/>
          <p:cNvPicPr preferRelativeResize="0"/>
          <p:nvPr/>
        </p:nvPicPr>
        <p:blipFill rotWithShape="1">
          <a:blip r:embed="rId8">
            <a:alphaModFix/>
          </a:blip>
          <a:srcRect t="33084" b="530"/>
          <a:stretch/>
        </p:blipFill>
        <p:spPr>
          <a:xfrm>
            <a:off x="-2" y="4445000"/>
            <a:ext cx="4908824" cy="2419953"/>
          </a:xfrm>
          <a:custGeom>
            <a:avLst/>
            <a:gdLst/>
            <a:ahLst/>
            <a:cxnLst/>
            <a:rect l="l" t="t" r="r" b="b"/>
            <a:pathLst>
              <a:path w="4908824" h="2175160" extrusionOk="0">
                <a:moveTo>
                  <a:pt x="0" y="0"/>
                </a:moveTo>
                <a:lnTo>
                  <a:pt x="4908824" y="0"/>
                </a:lnTo>
                <a:lnTo>
                  <a:pt x="3901440" y="2175160"/>
                </a:lnTo>
                <a:lnTo>
                  <a:pt x="0" y="2175160"/>
                </a:lnTo>
                <a:close/>
              </a:path>
            </a:pathLst>
          </a:custGeom>
          <a:noFill/>
          <a:ln>
            <a:noFill/>
          </a:ln>
        </p:spPr>
      </p:pic>
      <p:pic>
        <p:nvPicPr>
          <p:cNvPr id="97" name="Google Shape;97;p13"/>
          <p:cNvPicPr preferRelativeResize="0"/>
          <p:nvPr/>
        </p:nvPicPr>
        <p:blipFill rotWithShape="1">
          <a:blip r:embed="rId9">
            <a:alphaModFix/>
          </a:blip>
          <a:srcRect/>
          <a:stretch/>
        </p:blipFill>
        <p:spPr>
          <a:xfrm>
            <a:off x="12698" y="2440286"/>
            <a:ext cx="12107697" cy="1997759"/>
          </a:xfrm>
          <a:prstGeom prst="rect">
            <a:avLst/>
          </a:prstGeom>
          <a:noFill/>
          <a:ln>
            <a:noFill/>
          </a:ln>
        </p:spPr>
      </p:pic>
    </p:spTree>
    <p:extLst>
      <p:ext uri="{BB962C8B-B14F-4D97-AF65-F5344CB8AC3E}">
        <p14:creationId xmlns:p14="http://schemas.microsoft.com/office/powerpoint/2010/main" val="1249851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Cleaning</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3" name="TextBox 2"/>
          <p:cNvSpPr txBox="1"/>
          <p:nvPr/>
        </p:nvSpPr>
        <p:spPr>
          <a:xfrm>
            <a:off x="512499" y="839091"/>
            <a:ext cx="10862733" cy="338554"/>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Duplicates in the data frame are deleted using the duplicated class of the Pandas by following the following steps.</a:t>
            </a:r>
          </a:p>
        </p:txBody>
      </p:sp>
      <p:sp>
        <p:nvSpPr>
          <p:cNvPr id="6" name="TextBox 5"/>
          <p:cNvSpPr txBox="1"/>
          <p:nvPr/>
        </p:nvSpPr>
        <p:spPr>
          <a:xfrm>
            <a:off x="554567" y="1186502"/>
            <a:ext cx="9711267" cy="830997"/>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The Coupon code column has the alphabetical characters and it has two different types in the same </a:t>
            </a:r>
            <a:r>
              <a:rPr lang="en-IN" sz="1600" dirty="0" err="1">
                <a:latin typeface="Times New Roman" panose="02020603050405020304" pitchFamily="18" charset="0"/>
                <a:cs typeface="Times New Roman" panose="02020603050405020304" pitchFamily="18" charset="0"/>
              </a:rPr>
              <a:t>column.Two</a:t>
            </a:r>
            <a:r>
              <a:rPr lang="en-IN" sz="1600" dirty="0">
                <a:latin typeface="Times New Roman" panose="02020603050405020304" pitchFamily="18" charset="0"/>
                <a:cs typeface="Times New Roman" panose="02020603050405020304" pitchFamily="18" charset="0"/>
              </a:rPr>
              <a:t> distinct columns have been created and the alphabetic characters are replaced and spaces are deleted using strip function.</a:t>
            </a:r>
          </a:p>
        </p:txBody>
      </p:sp>
    </p:spTree>
    <p:extLst>
      <p:ext uri="{BB962C8B-B14F-4D97-AF65-F5344CB8AC3E}">
        <p14:creationId xmlns:p14="http://schemas.microsoft.com/office/powerpoint/2010/main" val="2264279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576733" y="522898"/>
            <a:ext cx="361526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Final Cleaned Data Frame</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3547533"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6" name="TextBox 5"/>
          <p:cNvSpPr txBox="1"/>
          <p:nvPr/>
        </p:nvSpPr>
        <p:spPr>
          <a:xfrm>
            <a:off x="575733" y="770467"/>
            <a:ext cx="1121833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After sorting the column names, the final cleaned data frame of shape (428 x 8) has been created.</a:t>
            </a:r>
          </a:p>
        </p:txBody>
      </p:sp>
      <p:pic>
        <p:nvPicPr>
          <p:cNvPr id="12" name="Picture 11">
            <a:extLst>
              <a:ext uri="{FF2B5EF4-FFF2-40B4-BE49-F238E27FC236}">
                <a16:creationId xmlns:a16="http://schemas.microsoft.com/office/drawing/2014/main" id="{ED9137C2-1EFC-B196-DD1D-9EFCDA873507}"/>
              </a:ext>
            </a:extLst>
          </p:cNvPr>
          <p:cNvPicPr>
            <a:picLocks noChangeAspect="1"/>
          </p:cNvPicPr>
          <p:nvPr/>
        </p:nvPicPr>
        <p:blipFill>
          <a:blip r:embed="rId4"/>
          <a:stretch>
            <a:fillRect/>
          </a:stretch>
        </p:blipFill>
        <p:spPr>
          <a:xfrm>
            <a:off x="513977" y="2032621"/>
            <a:ext cx="7017891" cy="3322608"/>
          </a:xfrm>
          <a:prstGeom prst="rect">
            <a:avLst/>
          </a:prstGeom>
        </p:spPr>
      </p:pic>
      <p:pic>
        <p:nvPicPr>
          <p:cNvPr id="15" name="Picture 14">
            <a:extLst>
              <a:ext uri="{FF2B5EF4-FFF2-40B4-BE49-F238E27FC236}">
                <a16:creationId xmlns:a16="http://schemas.microsoft.com/office/drawing/2014/main" id="{94E465CB-938B-5BE6-DDF7-43A102B4D71B}"/>
              </a:ext>
            </a:extLst>
          </p:cNvPr>
          <p:cNvPicPr>
            <a:picLocks noChangeAspect="1"/>
          </p:cNvPicPr>
          <p:nvPr/>
        </p:nvPicPr>
        <p:blipFill>
          <a:blip r:embed="rId5"/>
          <a:stretch>
            <a:fillRect/>
          </a:stretch>
        </p:blipFill>
        <p:spPr>
          <a:xfrm>
            <a:off x="7812789" y="2300343"/>
            <a:ext cx="3862670" cy="2926334"/>
          </a:xfrm>
          <a:prstGeom prst="rect">
            <a:avLst/>
          </a:prstGeom>
        </p:spPr>
      </p:pic>
    </p:spTree>
    <p:extLst>
      <p:ext uri="{BB962C8B-B14F-4D97-AF65-F5344CB8AC3E}">
        <p14:creationId xmlns:p14="http://schemas.microsoft.com/office/powerpoint/2010/main" val="192244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258046" y="6278830"/>
            <a:ext cx="2933954" cy="579170"/>
          </a:xfrm>
          <a:prstGeom prst="rect">
            <a:avLst/>
          </a:prstGeom>
        </p:spPr>
      </p:pic>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EDA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TextBox 34"/>
          <p:cNvSpPr txBox="1"/>
          <p:nvPr/>
        </p:nvSpPr>
        <p:spPr>
          <a:xfrm>
            <a:off x="313266" y="597444"/>
            <a:ext cx="3988470" cy="400110"/>
          </a:xfrm>
          <a:prstGeom prst="rect">
            <a:avLst/>
          </a:prstGeom>
          <a:noFill/>
        </p:spPr>
        <p:txBody>
          <a:bodyPr wrap="square" rtlCol="0">
            <a:spAutoFit/>
          </a:bodyPr>
          <a:lstStyle/>
          <a:p>
            <a:pPr marL="457200" indent="-457200">
              <a:buFont typeface="+mj-lt"/>
              <a:buAutoNum type="arabicPeriod"/>
            </a:pPr>
            <a:r>
              <a:rPr lang="en-IN" sz="2000" b="1" dirty="0">
                <a:latin typeface="Times New Roman" panose="02020603050405020304" pitchFamily="18" charset="0"/>
                <a:cs typeface="Times New Roman" panose="02020603050405020304" pitchFamily="18" charset="0"/>
              </a:rPr>
              <a:t>UNIVARIATE ANALYSIS</a:t>
            </a:r>
          </a:p>
        </p:txBody>
      </p:sp>
      <p:sp>
        <p:nvSpPr>
          <p:cNvPr id="5" name="TextBox 4"/>
          <p:cNvSpPr txBox="1"/>
          <p:nvPr/>
        </p:nvSpPr>
        <p:spPr>
          <a:xfrm>
            <a:off x="461977" y="5624624"/>
            <a:ext cx="10845800" cy="523220"/>
          </a:xfrm>
          <a:prstGeom prst="rect">
            <a:avLst/>
          </a:prstGeom>
          <a:noFill/>
        </p:spPr>
        <p:txBody>
          <a:bodyPr wrap="square" rtlCol="0">
            <a:spAutoFit/>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The above pie chart shows the cuisines and coupon codes of the restaurants. The first pie chart shows that the north Indian and south Indian has equal share in cuisines in Hyderabad. The pie chart towards the right shows that the WELCOME50 has bigger share that the rest of the coupons.</a:t>
            </a:r>
          </a:p>
        </p:txBody>
      </p:sp>
      <p:pic>
        <p:nvPicPr>
          <p:cNvPr id="6" name="Picture 5">
            <a:extLst>
              <a:ext uri="{FF2B5EF4-FFF2-40B4-BE49-F238E27FC236}">
                <a16:creationId xmlns:a16="http://schemas.microsoft.com/office/drawing/2014/main" id="{FB158063-09CF-5EF0-3738-0A248E7F24EF}"/>
              </a:ext>
            </a:extLst>
          </p:cNvPr>
          <p:cNvPicPr>
            <a:picLocks noChangeAspect="1"/>
          </p:cNvPicPr>
          <p:nvPr/>
        </p:nvPicPr>
        <p:blipFill>
          <a:blip r:embed="rId4"/>
          <a:stretch>
            <a:fillRect/>
          </a:stretch>
        </p:blipFill>
        <p:spPr>
          <a:xfrm>
            <a:off x="850748" y="1857085"/>
            <a:ext cx="3886200" cy="2876550"/>
          </a:xfrm>
          <a:prstGeom prst="rect">
            <a:avLst/>
          </a:prstGeom>
        </p:spPr>
      </p:pic>
      <p:pic>
        <p:nvPicPr>
          <p:cNvPr id="7" name="Picture 6">
            <a:extLst>
              <a:ext uri="{FF2B5EF4-FFF2-40B4-BE49-F238E27FC236}">
                <a16:creationId xmlns:a16="http://schemas.microsoft.com/office/drawing/2014/main" id="{DF3DF022-E7F4-BE3B-E3B7-69CF3661BFA1}"/>
              </a:ext>
            </a:extLst>
          </p:cNvPr>
          <p:cNvPicPr>
            <a:picLocks noChangeAspect="1"/>
          </p:cNvPicPr>
          <p:nvPr/>
        </p:nvPicPr>
        <p:blipFill>
          <a:blip r:embed="rId5"/>
          <a:stretch>
            <a:fillRect/>
          </a:stretch>
        </p:blipFill>
        <p:spPr>
          <a:xfrm>
            <a:off x="5624317" y="710156"/>
            <a:ext cx="5681300" cy="4783482"/>
          </a:xfrm>
          <a:prstGeom prst="rect">
            <a:avLst/>
          </a:prstGeom>
        </p:spPr>
      </p:pic>
    </p:spTree>
    <p:extLst>
      <p:ext uri="{BB962C8B-B14F-4D97-AF65-F5344CB8AC3E}">
        <p14:creationId xmlns:p14="http://schemas.microsoft.com/office/powerpoint/2010/main" val="822569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2. Bivariate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7" name="TextBox 6"/>
          <p:cNvSpPr txBox="1"/>
          <p:nvPr/>
        </p:nvSpPr>
        <p:spPr>
          <a:xfrm>
            <a:off x="1076604" y="5299466"/>
            <a:ext cx="10038791" cy="584775"/>
          </a:xfrm>
          <a:prstGeom prst="rect">
            <a:avLst/>
          </a:prstGeom>
          <a:noFill/>
        </p:spPr>
        <p:txBody>
          <a:bodyPr wrap="square" rtlCol="0">
            <a:spAutoFit/>
          </a:bodyPr>
          <a:lstStyle/>
          <a:p>
            <a:pPr marL="171450" indent="-1714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From the above plot we can see the top 10 restaurants based on price per two with the highest rating.\</a:t>
            </a:r>
          </a:p>
          <a:p>
            <a:pPr marL="171450" indent="-1714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We can also see that the prices distributed from 800 to 1500.</a:t>
            </a:r>
          </a:p>
        </p:txBody>
      </p:sp>
      <p:pic>
        <p:nvPicPr>
          <p:cNvPr id="10" name="Picture 9">
            <a:extLst>
              <a:ext uri="{FF2B5EF4-FFF2-40B4-BE49-F238E27FC236}">
                <a16:creationId xmlns:a16="http://schemas.microsoft.com/office/drawing/2014/main" id="{C2BD04CB-DCB9-6ABB-862A-138A9A535D58}"/>
              </a:ext>
            </a:extLst>
          </p:cNvPr>
          <p:cNvPicPr>
            <a:picLocks noChangeAspect="1"/>
          </p:cNvPicPr>
          <p:nvPr/>
        </p:nvPicPr>
        <p:blipFill>
          <a:blip r:embed="rId4"/>
          <a:stretch>
            <a:fillRect/>
          </a:stretch>
        </p:blipFill>
        <p:spPr>
          <a:xfrm>
            <a:off x="499811" y="1043165"/>
            <a:ext cx="10615584" cy="3668859"/>
          </a:xfrm>
          <a:prstGeom prst="rect">
            <a:avLst/>
          </a:prstGeom>
        </p:spPr>
      </p:pic>
    </p:spTree>
    <p:extLst>
      <p:ext uri="{BB962C8B-B14F-4D97-AF65-F5344CB8AC3E}">
        <p14:creationId xmlns:p14="http://schemas.microsoft.com/office/powerpoint/2010/main" val="1693535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258046" y="6278830"/>
            <a:ext cx="2933954" cy="579170"/>
          </a:xfrm>
          <a:prstGeom prst="rect">
            <a:avLst/>
          </a:prstGeom>
        </p:spPr>
      </p:pic>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TextBox 5"/>
          <p:cNvSpPr txBox="1"/>
          <p:nvPr/>
        </p:nvSpPr>
        <p:spPr>
          <a:xfrm>
            <a:off x="9041941" y="1456686"/>
            <a:ext cx="2459509" cy="1246495"/>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From the above chart we can see the most affordable restaurants in Hyderabad.</a:t>
            </a:r>
          </a:p>
          <a:p>
            <a:pPr marL="285750" indent="-285750">
              <a:buFont typeface="Arial" panose="020B0604020202020204" pitchFamily="34" charset="0"/>
              <a:buChar char="•"/>
            </a:pPr>
            <a:endParaRPr lang="en-IN" sz="11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C5C118A-B9D2-0EB1-58C8-D48FAFCF6831}"/>
              </a:ext>
            </a:extLst>
          </p:cNvPr>
          <p:cNvPicPr>
            <a:picLocks noChangeAspect="1"/>
          </p:cNvPicPr>
          <p:nvPr/>
        </p:nvPicPr>
        <p:blipFill>
          <a:blip r:embed="rId4"/>
          <a:stretch>
            <a:fillRect/>
          </a:stretch>
        </p:blipFill>
        <p:spPr>
          <a:xfrm>
            <a:off x="752626" y="1302417"/>
            <a:ext cx="7874560" cy="3959865"/>
          </a:xfrm>
          <a:prstGeom prst="rect">
            <a:avLst/>
          </a:prstGeom>
        </p:spPr>
      </p:pic>
    </p:spTree>
    <p:extLst>
      <p:ext uri="{BB962C8B-B14F-4D97-AF65-F5344CB8AC3E}">
        <p14:creationId xmlns:p14="http://schemas.microsoft.com/office/powerpoint/2010/main" val="4205622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pic>
        <p:nvPicPr>
          <p:cNvPr id="6" name="Picture 5">
            <a:extLst>
              <a:ext uri="{FF2B5EF4-FFF2-40B4-BE49-F238E27FC236}">
                <a16:creationId xmlns:a16="http://schemas.microsoft.com/office/drawing/2014/main" id="{AE6E0945-4702-09A1-FB86-E2D9F39C2603}"/>
              </a:ext>
            </a:extLst>
          </p:cNvPr>
          <p:cNvPicPr>
            <a:picLocks noChangeAspect="1"/>
          </p:cNvPicPr>
          <p:nvPr/>
        </p:nvPicPr>
        <p:blipFill>
          <a:blip r:embed="rId4"/>
          <a:stretch>
            <a:fillRect/>
          </a:stretch>
        </p:blipFill>
        <p:spPr>
          <a:xfrm>
            <a:off x="484094" y="946286"/>
            <a:ext cx="10381129" cy="3325084"/>
          </a:xfrm>
          <a:prstGeom prst="rect">
            <a:avLst/>
          </a:prstGeom>
        </p:spPr>
      </p:pic>
      <p:sp>
        <p:nvSpPr>
          <p:cNvPr id="12" name="TextBox 11">
            <a:extLst>
              <a:ext uri="{FF2B5EF4-FFF2-40B4-BE49-F238E27FC236}">
                <a16:creationId xmlns:a16="http://schemas.microsoft.com/office/drawing/2014/main" id="{DBA50E80-1E7C-CACD-4F82-8E3FB3D6520C}"/>
              </a:ext>
            </a:extLst>
          </p:cNvPr>
          <p:cNvSpPr txBox="1"/>
          <p:nvPr/>
        </p:nvSpPr>
        <p:spPr>
          <a:xfrm flipH="1">
            <a:off x="1093960" y="4578263"/>
            <a:ext cx="9699811" cy="584775"/>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From the above plot, we can see the top coupons offered by the restaurants and also we can deduct that swiggy app suggesting to use WELCOME50 and SWIGGYIT more than the rest of the coupons</a:t>
            </a:r>
          </a:p>
        </p:txBody>
      </p:sp>
    </p:spTree>
    <p:extLst>
      <p:ext uri="{BB962C8B-B14F-4D97-AF65-F5344CB8AC3E}">
        <p14:creationId xmlns:p14="http://schemas.microsoft.com/office/powerpoint/2010/main" val="2168061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716918"/>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6" name="TextBox 5">
            <a:extLst>
              <a:ext uri="{FF2B5EF4-FFF2-40B4-BE49-F238E27FC236}">
                <a16:creationId xmlns:a16="http://schemas.microsoft.com/office/drawing/2014/main" id="{077E29EE-F99C-376C-FC0E-E4292B475D8B}"/>
              </a:ext>
            </a:extLst>
          </p:cNvPr>
          <p:cNvSpPr txBox="1"/>
          <p:nvPr/>
        </p:nvSpPr>
        <p:spPr>
          <a:xfrm>
            <a:off x="5562178" y="338232"/>
            <a:ext cx="2429297" cy="369332"/>
          </a:xfrm>
          <a:prstGeom prst="rect">
            <a:avLst/>
          </a:prstGeom>
          <a:noFill/>
        </p:spPr>
        <p:txBody>
          <a:bodyPr wrap="square" rtlCol="0">
            <a:spAutoFit/>
          </a:bodyPr>
          <a:lstStyle/>
          <a:p>
            <a:r>
              <a:rPr lang="en-IN" b="1" dirty="0">
                <a:latin typeface="MS UI Gothic" panose="020B0600070205080204" pitchFamily="34" charset="-128"/>
                <a:ea typeface="MS UI Gothic" panose="020B0600070205080204" pitchFamily="34" charset="-128"/>
              </a:rPr>
              <a:t>Conclusion</a:t>
            </a:r>
          </a:p>
        </p:txBody>
      </p:sp>
      <p:sp>
        <p:nvSpPr>
          <p:cNvPr id="7" name="TextBox 6">
            <a:extLst>
              <a:ext uri="{FF2B5EF4-FFF2-40B4-BE49-F238E27FC236}">
                <a16:creationId xmlns:a16="http://schemas.microsoft.com/office/drawing/2014/main" id="{AB45F20E-EB58-3D55-7AF5-8C9FBD55BE02}"/>
              </a:ext>
            </a:extLst>
          </p:cNvPr>
          <p:cNvSpPr txBox="1"/>
          <p:nvPr/>
        </p:nvSpPr>
        <p:spPr>
          <a:xfrm flipH="1">
            <a:off x="1278820" y="1113829"/>
            <a:ext cx="9456869" cy="2800767"/>
          </a:xfrm>
          <a:prstGeom prst="rect">
            <a:avLst/>
          </a:prstGeom>
          <a:noFill/>
        </p:spPr>
        <p:txBody>
          <a:bodyPr wrap="square" rtlCol="0">
            <a:spAutoFit/>
          </a:bodyPr>
          <a:lstStyle/>
          <a:p>
            <a:pPr marL="285750" indent="-285750">
              <a:buClr>
                <a:schemeClr val="tx1">
                  <a:lumMod val="95000"/>
                  <a:lumOff val="5000"/>
                </a:schemeClr>
              </a:buCl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From the plots we can see that top restaurants based on the ratings have larger price per two than the remaining restaurants.</a:t>
            </a:r>
          </a:p>
          <a:p>
            <a:pPr marL="285750" indent="-285750">
              <a:buClr>
                <a:schemeClr val="tx1">
                  <a:lumMod val="95000"/>
                  <a:lumOff val="5000"/>
                </a:schemeClr>
              </a:buCl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And the most affordable restaurants have ratings below 4.0 as the quality of the restaurant decreases accordingly with the price.</a:t>
            </a:r>
          </a:p>
          <a:p>
            <a:pPr marL="285750" indent="-285750">
              <a:buClr>
                <a:schemeClr val="tx1">
                  <a:lumMod val="95000"/>
                  <a:lumOff val="5000"/>
                </a:schemeClr>
              </a:buCl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The average for all restaurants is approx. 3.5-4.0.</a:t>
            </a:r>
          </a:p>
          <a:p>
            <a:pPr marL="285750" indent="-285750">
              <a:buClr>
                <a:schemeClr val="tx1">
                  <a:lumMod val="95000"/>
                  <a:lumOff val="5000"/>
                </a:schemeClr>
              </a:buCl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The WELCOME50 and TRYNEW coupons have larger share than the remaining restaurants as most customers tend to try new restaurants due to the offers and new customers. New customers show interest in swiggy app/website for ordering the food of their choice.</a:t>
            </a:r>
          </a:p>
          <a:p>
            <a:pPr marL="285750" indent="-285750">
              <a:buClr>
                <a:schemeClr val="tx1">
                  <a:lumMod val="95000"/>
                  <a:lumOff val="5000"/>
                </a:schemeClr>
              </a:buCl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When it comes to cuisines, most customers prefer South Indian and north Indian than the remaining cuisines</a:t>
            </a:r>
          </a:p>
          <a:p>
            <a:pPr marL="285750" indent="-285750">
              <a:buClr>
                <a:schemeClr val="tx1">
                  <a:lumMod val="95000"/>
                  <a:lumOff val="5000"/>
                </a:schemeClr>
              </a:buClr>
              <a:buFont typeface="Arial" panose="020B0604020202020204" pitchFamily="34" charset="0"/>
              <a:buChar char="•"/>
            </a:pPr>
            <a:endParaRPr lang="en-IN" sz="1600" dirty="0">
              <a:latin typeface="Times New Roman" panose="02020603050405020304" pitchFamily="18" charset="0"/>
              <a:cs typeface="Times New Roman" panose="02020603050405020304" pitchFamily="18" charset="0"/>
            </a:endParaRPr>
          </a:p>
          <a:p>
            <a:pPr marL="285750" indent="-285750">
              <a:buClr>
                <a:schemeClr val="tx1">
                  <a:lumMod val="95000"/>
                  <a:lumOff val="5000"/>
                </a:schemeClr>
              </a:buClr>
              <a:buFont typeface="Arial" panose="020B0604020202020204" pitchFamily="34" charset="0"/>
              <a:buChar char="•"/>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5182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6784481" y="1841708"/>
            <a:ext cx="808960" cy="984885"/>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7" name="AutoShape 2">
            <a:extLst>
              <a:ext uri="{FF2B5EF4-FFF2-40B4-BE49-F238E27FC236}">
                <a16:creationId xmlns:a16="http://schemas.microsoft.com/office/drawing/2014/main" id="{0F410AE1-40CE-E883-8771-84C1BB6D44A7}"/>
              </a:ext>
            </a:extLst>
          </p:cNvPr>
          <p:cNvSpPr>
            <a:spLocks noChangeAspect="1" noChangeArrowheads="1"/>
          </p:cNvSpPr>
          <p:nvPr/>
        </p:nvSpPr>
        <p:spPr bwMode="auto">
          <a:xfrm>
            <a:off x="3121025" y="0"/>
            <a:ext cx="594995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052" name="Picture 4" descr="Any Questions? | ATD">
            <a:extLst>
              <a:ext uri="{FF2B5EF4-FFF2-40B4-BE49-F238E27FC236}">
                <a16:creationId xmlns:a16="http://schemas.microsoft.com/office/drawing/2014/main" id="{E1399002-C4EC-7641-1764-D256409A0B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9203" y="1398860"/>
            <a:ext cx="4420313" cy="4420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342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67F35C-894D-F16C-7CE8-ADD4D0B4BFA4}"/>
              </a:ext>
            </a:extLst>
          </p:cNvPr>
          <p:cNvPicPr>
            <a:picLocks noChangeAspect="1"/>
          </p:cNvPicPr>
          <p:nvPr/>
        </p:nvPicPr>
        <p:blipFill>
          <a:blip r:embed="rId2"/>
          <a:stretch>
            <a:fillRect/>
          </a:stretch>
        </p:blipFill>
        <p:spPr>
          <a:xfrm>
            <a:off x="152400" y="214312"/>
            <a:ext cx="11430000" cy="6429376"/>
          </a:xfrm>
          <a:prstGeom prst="rect">
            <a:avLst/>
          </a:prstGeom>
        </p:spPr>
      </p:pic>
    </p:spTree>
    <p:extLst>
      <p:ext uri="{BB962C8B-B14F-4D97-AF65-F5344CB8AC3E}">
        <p14:creationId xmlns:p14="http://schemas.microsoft.com/office/powerpoint/2010/main" val="4068605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1C27A0-DC4C-1E54-AAA4-2EC139937E3F}"/>
              </a:ext>
            </a:extLst>
          </p:cNvPr>
          <p:cNvPicPr>
            <a:picLocks noChangeAspect="1"/>
          </p:cNvPicPr>
          <p:nvPr/>
        </p:nvPicPr>
        <p:blipFill>
          <a:blip r:embed="rId2"/>
          <a:stretch>
            <a:fillRect/>
          </a:stretch>
        </p:blipFill>
        <p:spPr>
          <a:xfrm>
            <a:off x="-17930" y="-134469"/>
            <a:ext cx="12209930" cy="6858000"/>
          </a:xfrm>
          <a:prstGeom prst="rect">
            <a:avLst/>
          </a:prstGeom>
        </p:spPr>
      </p:pic>
      <p:pic>
        <p:nvPicPr>
          <p:cNvPr id="6" name="Picture 5">
            <a:extLst>
              <a:ext uri="{FF2B5EF4-FFF2-40B4-BE49-F238E27FC236}">
                <a16:creationId xmlns:a16="http://schemas.microsoft.com/office/drawing/2014/main" id="{E7A3C17D-BA0C-F458-E681-6E0C3281ADE9}"/>
              </a:ext>
            </a:extLst>
          </p:cNvPr>
          <p:cNvPicPr>
            <a:picLocks noChangeAspect="1"/>
          </p:cNvPicPr>
          <p:nvPr/>
        </p:nvPicPr>
        <p:blipFill>
          <a:blip r:embed="rId3"/>
          <a:stretch>
            <a:fillRect/>
          </a:stretch>
        </p:blipFill>
        <p:spPr>
          <a:xfrm>
            <a:off x="3177211" y="1398494"/>
            <a:ext cx="5819647" cy="3209364"/>
          </a:xfrm>
          <a:prstGeom prst="rect">
            <a:avLst/>
          </a:prstGeom>
        </p:spPr>
      </p:pic>
      <p:sp>
        <p:nvSpPr>
          <p:cNvPr id="7" name="TextBox 6">
            <a:extLst>
              <a:ext uri="{FF2B5EF4-FFF2-40B4-BE49-F238E27FC236}">
                <a16:creationId xmlns:a16="http://schemas.microsoft.com/office/drawing/2014/main" id="{F37C05A8-2C0C-5984-A4F0-79EAB8230BC9}"/>
              </a:ext>
            </a:extLst>
          </p:cNvPr>
          <p:cNvSpPr txBox="1"/>
          <p:nvPr/>
        </p:nvSpPr>
        <p:spPr>
          <a:xfrm>
            <a:off x="4231341" y="3429000"/>
            <a:ext cx="5020235" cy="369332"/>
          </a:xfrm>
          <a:prstGeom prst="rect">
            <a:avLst/>
          </a:prstGeom>
          <a:noFill/>
        </p:spPr>
        <p:txBody>
          <a:bodyPr wrap="square" rtlCol="0">
            <a:spAutoFit/>
          </a:bodyPr>
          <a:lstStyle/>
          <a:p>
            <a:pPr algn="ctr"/>
            <a:r>
              <a:rPr lang="en-IN" dirty="0">
                <a:latin typeface="Segoe UI Black" panose="020B0A02040204020203" pitchFamily="34" charset="0"/>
                <a:ea typeface="Segoe UI Black" panose="020B0A02040204020203" pitchFamily="34" charset="0"/>
              </a:rPr>
              <a:t>PRICE ANALYSIS</a:t>
            </a:r>
          </a:p>
        </p:txBody>
      </p:sp>
      <p:sp>
        <p:nvSpPr>
          <p:cNvPr id="8" name="TextBox 7">
            <a:extLst>
              <a:ext uri="{FF2B5EF4-FFF2-40B4-BE49-F238E27FC236}">
                <a16:creationId xmlns:a16="http://schemas.microsoft.com/office/drawing/2014/main" id="{117E1B9D-8AFC-F7FF-0E08-5C37894BE965}"/>
              </a:ext>
            </a:extLst>
          </p:cNvPr>
          <p:cNvSpPr txBox="1"/>
          <p:nvPr/>
        </p:nvSpPr>
        <p:spPr>
          <a:xfrm>
            <a:off x="8650941" y="4089710"/>
            <a:ext cx="4179106" cy="923330"/>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Anurag Kota</a:t>
            </a:r>
          </a:p>
          <a:p>
            <a:r>
              <a:rPr lang="en-IN" dirty="0" err="1">
                <a:latin typeface="Times New Roman" panose="02020603050405020304" pitchFamily="18" charset="0"/>
                <a:cs typeface="Times New Roman" panose="02020603050405020304" pitchFamily="18" charset="0"/>
              </a:rPr>
              <a:t>Veeraanjanelu</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Batch - 169&amp;172</a:t>
            </a:r>
          </a:p>
        </p:txBody>
      </p:sp>
    </p:spTree>
    <p:extLst>
      <p:ext uri="{BB962C8B-B14F-4D97-AF65-F5344CB8AC3E}">
        <p14:creationId xmlns:p14="http://schemas.microsoft.com/office/powerpoint/2010/main" val="1224611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3" name="TextBox 2">
            <a:extLst>
              <a:ext uri="{FF2B5EF4-FFF2-40B4-BE49-F238E27FC236}">
                <a16:creationId xmlns:a16="http://schemas.microsoft.com/office/drawing/2014/main" id="{B0CF0A3A-50B4-EA2F-EE69-63C91D715329}"/>
              </a:ext>
            </a:extLst>
          </p:cNvPr>
          <p:cNvSpPr txBox="1"/>
          <p:nvPr/>
        </p:nvSpPr>
        <p:spPr>
          <a:xfrm>
            <a:off x="1952571" y="2070633"/>
            <a:ext cx="8615083" cy="1477328"/>
          </a:xfrm>
          <a:prstGeom prst="rect">
            <a:avLst/>
          </a:prstGeom>
          <a:noFill/>
        </p:spPr>
        <p:txBody>
          <a:bodyPr wrap="square" rtlCol="0">
            <a:spAutoFit/>
          </a:bodyPr>
          <a:lstStyle/>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Objective of the Project</a:t>
            </a:r>
            <a:r>
              <a:rPr lang="en-IN" u="sng"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To find the most affordable restaurants based on ratings and top restaurants based on price per two</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4193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Collection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3" name="TextBox 2"/>
          <p:cNvSpPr txBox="1"/>
          <p:nvPr/>
        </p:nvSpPr>
        <p:spPr>
          <a:xfrm>
            <a:off x="1573076" y="1773236"/>
            <a:ext cx="9972117" cy="2862322"/>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Website: Swiggy</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Link: www.swiggy.com/city/hyderabad</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Libraries Used:</a:t>
            </a:r>
          </a:p>
          <a:p>
            <a:pPr marL="742950" lvl="1"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Requests</a:t>
            </a:r>
          </a:p>
          <a:p>
            <a:pPr marL="742950" lvl="1"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Beautiful Soup</a:t>
            </a:r>
          </a:p>
          <a:p>
            <a:pPr marL="742950" lvl="1"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Pandas</a:t>
            </a:r>
          </a:p>
          <a:p>
            <a:pPr marL="742950" lvl="1" indent="-285750">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Numpy</a:t>
            </a:r>
            <a:endParaRPr lang="en-IN" dirty="0">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MatPlotlib</a:t>
            </a:r>
            <a:endParaRPr lang="en-IN" dirty="0">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Seaborn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1625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Website Overview</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 name="TextBox 4"/>
          <p:cNvSpPr txBox="1"/>
          <p:nvPr/>
        </p:nvSpPr>
        <p:spPr>
          <a:xfrm>
            <a:off x="474133" y="5672667"/>
            <a:ext cx="10141451" cy="523220"/>
          </a:xfrm>
          <a:prstGeom prst="rect">
            <a:avLst/>
          </a:prstGeom>
          <a:noFill/>
        </p:spPr>
        <p:txBody>
          <a:bodyPr wrap="square" rtlCol="0">
            <a:spAutoFit/>
          </a:bodyPr>
          <a:lstStyle/>
          <a:p>
            <a:pPr marL="285750" indent="-285750">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I have chosen swiggy website for analysis of best restaurants according to  ratings and prices for two. It has the prices and ratings of restaurants in Hyderabad .</a:t>
            </a:r>
            <a:endParaRPr lang="en-IN" sz="12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FC05973-CB84-B0F3-31F4-FA457F8A8BFC}"/>
              </a:ext>
            </a:extLst>
          </p:cNvPr>
          <p:cNvPicPr>
            <a:picLocks noChangeAspect="1"/>
          </p:cNvPicPr>
          <p:nvPr/>
        </p:nvPicPr>
        <p:blipFill>
          <a:blip r:embed="rId4"/>
          <a:stretch>
            <a:fillRect/>
          </a:stretch>
        </p:blipFill>
        <p:spPr>
          <a:xfrm>
            <a:off x="1540492" y="735106"/>
            <a:ext cx="9111016" cy="4697505"/>
          </a:xfrm>
          <a:prstGeom prst="rect">
            <a:avLst/>
          </a:prstGeom>
        </p:spPr>
      </p:pic>
    </p:spTree>
    <p:extLst>
      <p:ext uri="{BB962C8B-B14F-4D97-AF65-F5344CB8AC3E}">
        <p14:creationId xmlns:p14="http://schemas.microsoft.com/office/powerpoint/2010/main" val="2740198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258046" y="6278830"/>
            <a:ext cx="2933954" cy="579170"/>
          </a:xfrm>
          <a:prstGeom prst="rect">
            <a:avLst/>
          </a:prstGeom>
        </p:spPr>
      </p:pic>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 name="TextBox 4"/>
          <p:cNvSpPr txBox="1"/>
          <p:nvPr/>
        </p:nvSpPr>
        <p:spPr>
          <a:xfrm>
            <a:off x="5114738" y="241731"/>
            <a:ext cx="2266789"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Website Inspection</a:t>
            </a:r>
          </a:p>
        </p:txBody>
      </p:sp>
      <p:pic>
        <p:nvPicPr>
          <p:cNvPr id="6" name="Picture 5">
            <a:extLst>
              <a:ext uri="{FF2B5EF4-FFF2-40B4-BE49-F238E27FC236}">
                <a16:creationId xmlns:a16="http://schemas.microsoft.com/office/drawing/2014/main" id="{0FE1CCFA-2D6A-DF89-2AE6-1753C9819B27}"/>
              </a:ext>
            </a:extLst>
          </p:cNvPr>
          <p:cNvPicPr>
            <a:picLocks noChangeAspect="1"/>
          </p:cNvPicPr>
          <p:nvPr/>
        </p:nvPicPr>
        <p:blipFill>
          <a:blip r:embed="rId4"/>
          <a:stretch>
            <a:fillRect/>
          </a:stretch>
        </p:blipFill>
        <p:spPr>
          <a:xfrm>
            <a:off x="-1" y="1025567"/>
            <a:ext cx="12192000" cy="4988478"/>
          </a:xfrm>
          <a:prstGeom prst="rect">
            <a:avLst/>
          </a:prstGeom>
        </p:spPr>
      </p:pic>
    </p:spTree>
    <p:extLst>
      <p:ext uri="{BB962C8B-B14F-4D97-AF65-F5344CB8AC3E}">
        <p14:creationId xmlns:p14="http://schemas.microsoft.com/office/powerpoint/2010/main" val="82726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86800" y="522898"/>
            <a:ext cx="3505200"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Process of Data Collection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351366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7" name="TextBox 6"/>
          <p:cNvSpPr txBox="1"/>
          <p:nvPr/>
        </p:nvSpPr>
        <p:spPr>
          <a:xfrm>
            <a:off x="389467" y="856416"/>
            <a:ext cx="10728089" cy="1815882"/>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The First step of the project is to extract data from the links using </a:t>
            </a:r>
            <a:r>
              <a:rPr lang="en-IN" sz="1600" b="1" dirty="0">
                <a:latin typeface="Times New Roman" panose="02020603050405020304" pitchFamily="18" charset="0"/>
                <a:cs typeface="Times New Roman" panose="02020603050405020304" pitchFamily="18" charset="0"/>
              </a:rPr>
              <a:t>Requests</a:t>
            </a:r>
            <a:r>
              <a:rPr lang="en-IN" sz="1600" dirty="0">
                <a:latin typeface="Times New Roman" panose="02020603050405020304" pitchFamily="18" charset="0"/>
                <a:cs typeface="Times New Roman" panose="02020603050405020304" pitchFamily="18" charset="0"/>
              </a:rPr>
              <a:t> by iterating the pages using for loop.</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By using the class </a:t>
            </a:r>
            <a:r>
              <a:rPr lang="en-IN" sz="1600" b="1" dirty="0">
                <a:latin typeface="Times New Roman" panose="02020603050405020304" pitchFamily="18" charset="0"/>
                <a:cs typeface="Times New Roman" panose="02020603050405020304" pitchFamily="18" charset="0"/>
              </a:rPr>
              <a:t>soup.find_all </a:t>
            </a:r>
            <a:r>
              <a:rPr lang="en-IN" sz="1600" dirty="0">
                <a:latin typeface="Times New Roman" panose="02020603050405020304" pitchFamily="18" charset="0"/>
                <a:cs typeface="Times New Roman" panose="02020603050405020304" pitchFamily="18" charset="0"/>
              </a:rPr>
              <a:t> of </a:t>
            </a:r>
            <a:r>
              <a:rPr lang="en-IN" sz="1600" b="1" dirty="0">
                <a:latin typeface="Times New Roman" panose="02020603050405020304" pitchFamily="18" charset="0"/>
                <a:cs typeface="Times New Roman" panose="02020603050405020304" pitchFamily="18" charset="0"/>
              </a:rPr>
              <a:t>BeautifulSoup </a:t>
            </a:r>
            <a:r>
              <a:rPr lang="en-IN" sz="1600" dirty="0">
                <a:latin typeface="Times New Roman" panose="02020603050405020304" pitchFamily="18" charset="0"/>
                <a:cs typeface="Times New Roman" panose="02020603050405020304" pitchFamily="18" charset="0"/>
              </a:rPr>
              <a:t>library, the text of the required class attributes has been accessed and stored to a list.</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By using find method, required attributes like price, rating, restaurants and coupon codes has been retrieved and appended to the corresponding lists and in place of missing values </a:t>
            </a:r>
            <a:r>
              <a:rPr lang="en-IN" sz="1600" b="1" dirty="0">
                <a:latin typeface="Times New Roman" panose="02020603050405020304" pitchFamily="18" charset="0"/>
                <a:cs typeface="Times New Roman" panose="02020603050405020304" pitchFamily="18" charset="0"/>
              </a:rPr>
              <a:t>NaN</a:t>
            </a:r>
            <a:r>
              <a:rPr lang="en-IN" sz="1600" dirty="0">
                <a:latin typeface="Times New Roman" panose="02020603050405020304" pitchFamily="18" charset="0"/>
                <a:cs typeface="Times New Roman" panose="02020603050405020304" pitchFamily="18" charset="0"/>
              </a:rPr>
              <a:t> values are appended.</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After manipulating the product title using split and replace functions, restaurant name, prices and ratings values are extracted and thus a preliminary raw data frame of (400 x 8) shape is created as shown below.</a:t>
            </a:r>
          </a:p>
        </p:txBody>
      </p:sp>
      <p:pic>
        <p:nvPicPr>
          <p:cNvPr id="16" name="Picture 15">
            <a:extLst>
              <a:ext uri="{FF2B5EF4-FFF2-40B4-BE49-F238E27FC236}">
                <a16:creationId xmlns:a16="http://schemas.microsoft.com/office/drawing/2014/main" id="{FE31CE4B-66FD-61C4-0D88-64BA08D7CF74}"/>
              </a:ext>
            </a:extLst>
          </p:cNvPr>
          <p:cNvPicPr>
            <a:picLocks noChangeAspect="1"/>
          </p:cNvPicPr>
          <p:nvPr/>
        </p:nvPicPr>
        <p:blipFill>
          <a:blip r:embed="rId4"/>
          <a:stretch>
            <a:fillRect/>
          </a:stretch>
        </p:blipFill>
        <p:spPr>
          <a:xfrm>
            <a:off x="1626025" y="2682813"/>
            <a:ext cx="7858425" cy="3462828"/>
          </a:xfrm>
          <a:prstGeom prst="rect">
            <a:avLst/>
          </a:prstGeom>
        </p:spPr>
      </p:pic>
    </p:spTree>
    <p:extLst>
      <p:ext uri="{BB962C8B-B14F-4D97-AF65-F5344CB8AC3E}">
        <p14:creationId xmlns:p14="http://schemas.microsoft.com/office/powerpoint/2010/main" val="2341669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Segregation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sp>
        <p:nvSpPr>
          <p:cNvPr id="3" name="TextBox 2"/>
          <p:cNvSpPr txBox="1"/>
          <p:nvPr/>
        </p:nvSpPr>
        <p:spPr>
          <a:xfrm>
            <a:off x="567267" y="900932"/>
            <a:ext cx="10372489" cy="830997"/>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In order to create more variables that are suitable for the analysis, the title has been manipulated using split and replace functions to create columns restaurant name, cuisine, green rating, orange rating, price.</a:t>
            </a:r>
          </a:p>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 coupon code and discount column is created by interpreting the coupons and discounts using split and replace.</a:t>
            </a:r>
          </a:p>
        </p:txBody>
      </p:sp>
      <p:sp>
        <p:nvSpPr>
          <p:cNvPr id="7" name="TextBox 6"/>
          <p:cNvSpPr txBox="1"/>
          <p:nvPr/>
        </p:nvSpPr>
        <p:spPr>
          <a:xfrm>
            <a:off x="567267" y="1719131"/>
            <a:ext cx="9827452" cy="584775"/>
          </a:xfrm>
          <a:prstGeom prst="rect">
            <a:avLst/>
          </a:prstGeom>
          <a:noFill/>
        </p:spPr>
        <p:txBody>
          <a:bodyPr wrap="square" rtlCol="0">
            <a:spAutoFit/>
          </a:bodyPr>
          <a:lstStyle/>
          <a:p>
            <a:pPr marL="285750" indent="-285750">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After that all the lists of required data are created, they are appended to the preliminary </a:t>
            </a:r>
            <a:r>
              <a:rPr lang="en-IN" sz="1600" dirty="0" err="1">
                <a:latin typeface="Times New Roman" panose="02020603050405020304" pitchFamily="18" charset="0"/>
                <a:cs typeface="Times New Roman" panose="02020603050405020304" pitchFamily="18" charset="0"/>
              </a:rPr>
              <a:t>dataframe</a:t>
            </a:r>
            <a:r>
              <a:rPr lang="en-IN" sz="1600" dirty="0">
                <a:latin typeface="Times New Roman" panose="02020603050405020304" pitchFamily="18" charset="0"/>
                <a:cs typeface="Times New Roman" panose="02020603050405020304" pitchFamily="18" charset="0"/>
              </a:rPr>
              <a:t> to create a complete data frame of shape (481 x 8) </a:t>
            </a:r>
          </a:p>
        </p:txBody>
      </p:sp>
      <p:pic>
        <p:nvPicPr>
          <p:cNvPr id="15" name="Picture 14">
            <a:extLst>
              <a:ext uri="{FF2B5EF4-FFF2-40B4-BE49-F238E27FC236}">
                <a16:creationId xmlns:a16="http://schemas.microsoft.com/office/drawing/2014/main" id="{FDDEBEFD-EED0-9227-4DD0-DDB514F5729F}"/>
              </a:ext>
            </a:extLst>
          </p:cNvPr>
          <p:cNvPicPr>
            <a:picLocks noChangeAspect="1"/>
          </p:cNvPicPr>
          <p:nvPr/>
        </p:nvPicPr>
        <p:blipFill>
          <a:blip r:embed="rId4"/>
          <a:stretch>
            <a:fillRect/>
          </a:stretch>
        </p:blipFill>
        <p:spPr>
          <a:xfrm>
            <a:off x="1260329" y="2422335"/>
            <a:ext cx="9493851" cy="3772988"/>
          </a:xfrm>
          <a:prstGeom prst="rect">
            <a:avLst/>
          </a:prstGeom>
        </p:spPr>
      </p:pic>
    </p:spTree>
    <p:extLst>
      <p:ext uri="{BB962C8B-B14F-4D97-AF65-F5344CB8AC3E}">
        <p14:creationId xmlns:p14="http://schemas.microsoft.com/office/powerpoint/2010/main" val="3436850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Raw Data Frame</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9258046" y="6278830"/>
            <a:ext cx="2933954" cy="579170"/>
          </a:xfrm>
          <a:prstGeom prst="rect">
            <a:avLst/>
          </a:prstGeom>
        </p:spPr>
      </p:pic>
      <p:pic>
        <p:nvPicPr>
          <p:cNvPr id="6" name="Picture 5">
            <a:extLst>
              <a:ext uri="{FF2B5EF4-FFF2-40B4-BE49-F238E27FC236}">
                <a16:creationId xmlns:a16="http://schemas.microsoft.com/office/drawing/2014/main" id="{87B2067B-F682-9B71-7463-519E20D94E24}"/>
              </a:ext>
            </a:extLst>
          </p:cNvPr>
          <p:cNvPicPr>
            <a:picLocks noChangeAspect="1"/>
          </p:cNvPicPr>
          <p:nvPr/>
        </p:nvPicPr>
        <p:blipFill>
          <a:blip r:embed="rId4"/>
          <a:stretch>
            <a:fillRect/>
          </a:stretch>
        </p:blipFill>
        <p:spPr>
          <a:xfrm>
            <a:off x="936813" y="855297"/>
            <a:ext cx="10318374" cy="5186913"/>
          </a:xfrm>
          <a:prstGeom prst="rect">
            <a:avLst/>
          </a:prstGeom>
        </p:spPr>
      </p:pic>
    </p:spTree>
    <p:extLst>
      <p:ext uri="{BB962C8B-B14F-4D97-AF65-F5344CB8AC3E}">
        <p14:creationId xmlns:p14="http://schemas.microsoft.com/office/powerpoint/2010/main" val="293728328"/>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EF609EDA-869E-4BE5-AE5D-B898C584B6FF}">
  <ds:schemaRefs>
    <ds:schemaRef ds:uri="http://schemas.microsoft.com/office/infopath/2007/PartnerControls"/>
    <ds:schemaRef ds:uri="http://www.w3.org/XML/1998/namespace"/>
    <ds:schemaRef ds:uri="http://purl.org/dc/term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16c05727-aa75-4e4a-9b5f-8a80a1165891"/>
    <ds:schemaRef ds:uri="71af3243-3dd4-4a8d-8c0d-dd76da1f02a5"/>
    <ds:schemaRef ds:uri="http://purl.org/dc/dcmitype/"/>
  </ds:schemaRefs>
</ds:datastoreItem>
</file>

<file path=customXml/itemProps3.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0</TotalTime>
  <Words>2443</Words>
  <Application>Microsoft Office PowerPoint</Application>
  <PresentationFormat>Widescreen</PresentationFormat>
  <Paragraphs>230</Paragraphs>
  <Slides>18</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MS UI Gothic</vt:lpstr>
      <vt:lpstr>Arial</vt:lpstr>
      <vt:lpstr>Calibri</vt:lpstr>
      <vt:lpstr>Century Gothic</vt:lpstr>
      <vt:lpstr>Segoe UI Black</vt:lpstr>
      <vt:lpstr>Segoe UI Light</vt:lpstr>
      <vt:lpstr>Times New Roman</vt:lpstr>
      <vt:lpstr>Wingdings</vt:lpstr>
      <vt:lpstr>Office Theme</vt:lpstr>
      <vt:lpstr>PowerPoint Presentation</vt:lpstr>
      <vt:lpstr>PowerPoint Presentation</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Project analysis slide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2022-09-10T18:22:43Z</dcterms:created>
  <dcterms:modified xsi:type="dcterms:W3CDTF">2022-09-19T10:32:10Z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